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bc3511e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bc3511e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c3511e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c3511e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bc3511e2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bc3511e2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bc3511e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bc3511e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bc3511e2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bc3511e2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1b04b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1b04b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bc3511e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bc3511e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bc3511e2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bc3511e2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bc3511e2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bc3511e2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bc3511e2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bc3511e2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bc3511e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bc3511e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bc3511e2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bc3511e2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c3511e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c3511e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bc3511e2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bc3511e2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bc3511e2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bc3511e2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bd16d0c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bd16d0c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d16d0c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d16d0c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bd16d0cf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bd16d0cf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bd16d0c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bd16d0c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bd16d0cf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bd16d0c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bd16d0cf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bd16d0cf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bc3511e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bc3511e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bd16d0cf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bd16d0cf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bd16d0c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bd16d0c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bd16d0cf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bd16d0cf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d16d0cf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d16d0c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d16d0cf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d16d0cf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d16d0cf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d16d0cf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bd16d0cf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bd16d0cf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bd16d0cf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bd16d0cf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bd16d0cf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bd16d0cf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bd16d0cf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bd16d0cf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bc3511e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bc3511e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bd16d0cf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bd16d0cf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bd16d0cf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bd16d0cf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bd16d0cf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bd16d0cf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bd16d0cf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bd16d0cf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bd16d0cf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bd16d0cf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bd16d0cf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bd16d0cf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bd16d0cf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bd16d0cf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bd16d0cf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bd16d0cf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bd16d0cf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bd16d0cf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1b04b7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1b04b7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bc3511e2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bc3511e2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bd16d0cf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bd16d0cf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bd16d0cf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bd16d0cf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bd16d0cf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bd16d0cf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bd16d0cf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bd16d0cf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bd16d0cf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bd16d0cf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51b04b8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51b04b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bc3511e2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bc3511e2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bc3511e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bc3511e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bc3511e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bc3511e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bc3511e2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bc3511e2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hyperlink" Target="http://www.ixa.eus/iltapp/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65100" y="4781850"/>
            <a:ext cx="753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Introduction to Language Technology Applications (ILTAPP) </a:t>
            </a:r>
            <a:r>
              <a:rPr lang="en-GB" sz="900" u="sng">
                <a:solidFill>
                  <a:schemeClr val="hlink"/>
                </a:solidFill>
                <a:hlinkClick r:id="rId1"/>
              </a:rPr>
              <a:t>http://www.ixa.eus/iltapp/</a:t>
            </a:r>
            <a:r>
              <a:rPr lang="en-GB" sz="900"/>
              <a:t>  		HAP/LAP</a:t>
            </a:r>
            <a:endParaRPr sz="900"/>
          </a:p>
        </p:txBody>
      </p:sp>
      <p:grpSp>
        <p:nvGrpSpPr>
          <p:cNvPr id="10" name="Google Shape;10;p1"/>
          <p:cNvGrpSpPr/>
          <p:nvPr/>
        </p:nvGrpSpPr>
        <p:grpSpPr>
          <a:xfrm>
            <a:off x="5381625" y="4794900"/>
            <a:ext cx="2526500" cy="323100"/>
            <a:chOff x="5381625" y="4794900"/>
            <a:chExt cx="2526500" cy="323100"/>
          </a:xfrm>
        </p:grpSpPr>
        <p:pic>
          <p:nvPicPr>
            <p:cNvPr id="11" name="Google Shape;11;p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50525" y="4799625"/>
              <a:ext cx="357600" cy="30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72948" y="4794900"/>
              <a:ext cx="832602" cy="32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1625" y="4800600"/>
              <a:ext cx="432450" cy="3023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ixa.eus/iltap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www.aljazeera.com/news/2019/08/european-countries-stripped-measles-free-status-190829071033053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hyperlink" Target="http://www.fakenewschallenge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fakenewschallenge.org" TargetMode="External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fakenewschallenge.org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vaxxstance.github.io/" TargetMode="External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pdf/2108.10274.pdf" TargetMode="External"/><Relationship Id="rId4" Type="http://schemas.openxmlformats.org/officeDocument/2006/relationships/hyperlink" Target="https://arxiv.org/pdf/2108.10274.pdf" TargetMode="External"/><Relationship Id="rId5" Type="http://schemas.openxmlformats.org/officeDocument/2006/relationships/hyperlink" Target="https://www.aclweb.org/anthology/S16-1003/" TargetMode="External"/><Relationship Id="rId6" Type="http://schemas.openxmlformats.org/officeDocument/2006/relationships/hyperlink" Target="https://arxiv.org/abs/2101.1197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Fake_new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744575"/>
            <a:ext cx="8520600" cy="13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Fake News, Fact-checking, Stance</a:t>
            </a:r>
            <a:endParaRPr sz="3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478675"/>
            <a:ext cx="85206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549"/>
              <a:buFont typeface="Arial"/>
              <a:buNone/>
            </a:pPr>
            <a:r>
              <a:rPr lang="en-GB" sz="3094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http://www.ixa.eus/iltapp/</a:t>
            </a:r>
            <a:endParaRPr sz="309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549"/>
              <a:buFont typeface="Arial"/>
              <a:buNone/>
            </a:pPr>
            <a:r>
              <a:t/>
            </a:r>
            <a:endParaRPr sz="309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94"/>
              <a:t>@ragerri @joseba_fdl @iker_garciaf #iltapp</a:t>
            </a:r>
            <a:endParaRPr sz="399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Some slides adapted from IJCAI 2021 T15 tutorial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5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 of Fake news	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823225"/>
            <a:ext cx="4231350" cy="37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5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 of Fake news	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747025"/>
            <a:ext cx="3155401" cy="34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402600" y="4213650"/>
            <a:ext cx="84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https://www.aljazeera.com/news/2019/08/european-countries-stripped-measles-free-status-190829071033053.html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5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Fact checking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51825"/>
            <a:ext cx="6030424" cy="311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5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Fact checking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25" y="1204825"/>
            <a:ext cx="6657800" cy="23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manually fact check every claim?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825" y="1026375"/>
            <a:ext cx="6160125" cy="3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Fact-checking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777975" y="4091700"/>
            <a:ext cx="545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Augenstein (2021). Towards Explainable Fact-checking. In arxiv.</a:t>
            </a:r>
            <a:endParaRPr sz="9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170125"/>
            <a:ext cx="4488203" cy="27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worth fact-checking?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17725"/>
            <a:ext cx="3644125" cy="35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1000+ in presidential debate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How to choose what to fact-check?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Claimbuster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50" y="195275"/>
            <a:ext cx="550475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951900"/>
            <a:ext cx="5469975" cy="32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2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Claimbuster Annotation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804875"/>
            <a:ext cx="6134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675" y="1506350"/>
            <a:ext cx="6554212" cy="32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2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Claimbuster Annotation</a:t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923925"/>
            <a:ext cx="6134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25" y="1923000"/>
            <a:ext cx="4606498" cy="13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723" y="1943100"/>
            <a:ext cx="4008677" cy="221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25" y="938650"/>
            <a:ext cx="6226926" cy="34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2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Claimbuster Data Distribution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721775"/>
            <a:ext cx="6134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485300"/>
            <a:ext cx="4950106" cy="32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2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Claimbuster (Feature-based Classifier)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3852875"/>
            <a:ext cx="6134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1395125"/>
            <a:ext cx="5882203" cy="15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32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Fact-checking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Problem:</a:t>
            </a:r>
            <a:r>
              <a:rPr lang="en-GB"/>
              <a:t> people do not trust automatic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Yet, they trust human fact-checkers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Proposal</a:t>
            </a:r>
            <a:r>
              <a:rPr lang="en-GB"/>
              <a:t>: Look for previously fact-checked claims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politicians tend to repeat the same claims!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Given a check-worthy </a:t>
            </a:r>
            <a:r>
              <a:rPr b="1" lang="en-GB" sz="1700"/>
              <a:t>input claim</a:t>
            </a:r>
            <a:r>
              <a:rPr lang="en-GB" sz="1700"/>
              <a:t> and a set of verified-claims, rank those verified-claims, so that the claims that can help verify the input claim, or a sub-claim in it, are ranked above any claim that is not helpful to verify the input claim.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32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Fact-checking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00" y="1051275"/>
            <a:ext cx="7770375" cy="30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Wikipedia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98875"/>
            <a:ext cx="5690801" cy="33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Wikipedia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75" y="1236900"/>
            <a:ext cx="5281677" cy="22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Wikipedia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52650"/>
            <a:ext cx="6934001" cy="21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4159577"/>
            <a:ext cx="6677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Multi-hop </a:t>
            </a:r>
            <a:r>
              <a:rPr lang="en-GB"/>
              <a:t>Fact-checking using Wikipedia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159577"/>
            <a:ext cx="66770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00" y="871650"/>
            <a:ext cx="3178572" cy="30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SRL Graphs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25" y="827950"/>
            <a:ext cx="6287702" cy="30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4152900"/>
            <a:ext cx="4824488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SRL Graphs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4076700"/>
            <a:ext cx="482448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75" y="1007225"/>
            <a:ext cx="6679352" cy="25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55200"/>
            <a:ext cx="7900699" cy="20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6300"/>
            <a:ext cx="8520602" cy="102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 using SRL Graphs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4076700"/>
            <a:ext cx="482448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100250"/>
            <a:ext cx="7500625" cy="23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</a:t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/>
              <a:t>Explainable</a:t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Fact-checked claims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Wikipedia pages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Tables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Knowledge graphs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/>
              <a:t>Non-explainable</a:t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Claim text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Perplexity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Language models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Web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Social media</a:t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20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Fact-checking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25" y="941525"/>
            <a:ext cx="4966275" cy="29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4318151"/>
            <a:ext cx="4375182" cy="21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Challenge: Stance Detection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Assessing the veracity of a news story is a complex and cumbersome task, even for trained experts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helpful first step towards identifying fake news is to understand what other news organizations are saying about the topic (building block in an AI-assisted fact-checking pipeline)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Stance Detection: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Dynamic: With respect to a claim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Static: With respect to a topic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stance detection relevant for fake news?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017725"/>
            <a:ext cx="6776849" cy="297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 txBox="1"/>
          <p:nvPr/>
        </p:nvSpPr>
        <p:spPr>
          <a:xfrm>
            <a:off x="484375" y="4146425"/>
            <a:ext cx="56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http://www.fakenewschallenge.org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challenge</a:t>
            </a:r>
            <a:endParaRPr/>
          </a:p>
        </p:txBody>
      </p:sp>
      <p:sp>
        <p:nvSpPr>
          <p:cNvPr id="282" name="Google Shape;282;p47"/>
          <p:cNvSpPr txBox="1"/>
          <p:nvPr/>
        </p:nvSpPr>
        <p:spPr>
          <a:xfrm>
            <a:off x="505025" y="4381625"/>
            <a:ext cx="56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http://www.fakenewschallenge.org</a:t>
            </a:r>
            <a:r>
              <a:rPr lang="en-GB"/>
              <a:t> 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049" y="789125"/>
            <a:ext cx="3582276" cy="35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challenge: Dataset</a:t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739475" y="4071025"/>
            <a:ext cx="56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http://www.fakenewschallenge.org</a:t>
            </a:r>
            <a:r>
              <a:rPr lang="en-GB"/>
              <a:t> </a:t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865325"/>
            <a:ext cx="4247773" cy="28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Datasets (English)</a:t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17725"/>
            <a:ext cx="6991352" cy="255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933045"/>
            <a:ext cx="6991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</a:t>
            </a:r>
            <a:r>
              <a:rPr lang="en-GB"/>
              <a:t> with respect to a topic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75" y="1288000"/>
            <a:ext cx="6556274" cy="14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3851150"/>
            <a:ext cx="5686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in Twitter: SemEval 2016</a:t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927350"/>
            <a:ext cx="5686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Task A (supervised framework)</a:t>
            </a:r>
            <a:r>
              <a:rPr lang="en-GB"/>
              <a:t> This task tested stance towards five targets: Atheism, Climate Change is a Real Concern,Feminist Movement, Hillary Clinton, and Legalization of Abortion.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2,914 labeled training data instances for the five targets. The test data included 1,249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Task B (weakly supervised framework)</a:t>
            </a:r>
            <a:r>
              <a:rPr lang="en-GB"/>
              <a:t> This task will test stance towards one target Donald Trump (707 tweets for testing).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organizers did not provide any training data for this specific target, just a large set of unlabeled tweets associated with the target Donald Trump.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50" y="1007600"/>
            <a:ext cx="8173049" cy="30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in Twitter: SemEval 2016</a:t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927350"/>
            <a:ext cx="56864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75" y="1238700"/>
            <a:ext cx="6990073" cy="23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in Twitter: IberEval 2018</a:t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750" y="1459725"/>
            <a:ext cx="5242174" cy="21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 txBox="1"/>
          <p:nvPr/>
        </p:nvSpPr>
        <p:spPr>
          <a:xfrm>
            <a:off x="642925" y="4271325"/>
            <a:ext cx="62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Taule et al. (2018). In IberEval.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Stance Detection in Twitter: Catalonia Independence Corpus</a:t>
            </a:r>
            <a:endParaRPr sz="2420"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25" y="1487650"/>
            <a:ext cx="6944900" cy="18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/>
          <p:nvPr/>
        </p:nvSpPr>
        <p:spPr>
          <a:xfrm>
            <a:off x="718775" y="3905000"/>
            <a:ext cx="666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Zotova et al. (2021). Semi-automatic generation of multilingual datasets for stance detection in Twitter. In Expert Systems with Applications.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Stance Detection in Twitter: Catalonia Independence Corpus</a:t>
            </a:r>
            <a:endParaRPr sz="2420"/>
          </a:p>
        </p:txBody>
      </p:sp>
      <p:sp>
        <p:nvSpPr>
          <p:cNvPr id="338" name="Google Shape;338;p55"/>
          <p:cNvSpPr txBox="1"/>
          <p:nvPr/>
        </p:nvSpPr>
        <p:spPr>
          <a:xfrm>
            <a:off x="891150" y="4105850"/>
            <a:ext cx="666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Zotova et al. (2021). Semi-automatic generation of multilingual datasets for stance detection in Twitter. In Expert Systems with Applications. </a:t>
            </a:r>
            <a:endParaRPr sz="1100"/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00" y="1120400"/>
            <a:ext cx="5889725" cy="2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Stance Detection in Twitter: Catalonia Independence Corpus</a:t>
            </a:r>
            <a:endParaRPr sz="2420"/>
          </a:p>
        </p:txBody>
      </p:sp>
      <p:sp>
        <p:nvSpPr>
          <p:cNvPr id="345" name="Google Shape;345;p56"/>
          <p:cNvSpPr txBox="1"/>
          <p:nvPr/>
        </p:nvSpPr>
        <p:spPr>
          <a:xfrm>
            <a:off x="856675" y="4119625"/>
            <a:ext cx="666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Zotova et al. (2021). Semi-automatic generation of multilingual datasets for stance detection in Twitter. In Expert Systems with Applications. </a:t>
            </a:r>
            <a:endParaRPr sz="1100"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50" y="1272450"/>
            <a:ext cx="6336401" cy="2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in Twitter: SardiStance 2020</a:t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25" y="1468825"/>
            <a:ext cx="5047150" cy="1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 in Twitter: SardiStance 2020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170125"/>
            <a:ext cx="3859751" cy="33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SardiStance 2020: Contextual Features</a:t>
            </a:r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508625"/>
            <a:ext cx="3248800" cy="12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100" y="1285150"/>
            <a:ext cx="3947000" cy="25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9"/>
          <p:cNvSpPr txBox="1"/>
          <p:nvPr/>
        </p:nvSpPr>
        <p:spPr>
          <a:xfrm>
            <a:off x="311700" y="4002425"/>
            <a:ext cx="80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Cignarella et al. (2020). Overview of the EVALITA 2020 Task on Stance Detection in Italian Tweets (SardiStance). In Evalita 2020.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VaxxStance: Contextual and Multilingual</a:t>
            </a:r>
            <a:endParaRPr/>
          </a:p>
        </p:txBody>
      </p:sp>
      <p:sp>
        <p:nvSpPr>
          <p:cNvPr id="372" name="Google Shape;372;p60"/>
          <p:cNvSpPr txBox="1"/>
          <p:nvPr/>
        </p:nvSpPr>
        <p:spPr>
          <a:xfrm>
            <a:off x="777975" y="4091700"/>
            <a:ext cx="54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https://vaxxstance.github.io/</a:t>
            </a:r>
            <a:r>
              <a:rPr lang="en-GB"/>
              <a:t> </a:t>
            </a: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75" y="1563700"/>
            <a:ext cx="6592525" cy="16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Fact-checking: putting everything together</a:t>
            </a:r>
            <a:endParaRPr/>
          </a:p>
        </p:txBody>
      </p:sp>
      <p:sp>
        <p:nvSpPr>
          <p:cNvPr id="379" name="Google Shape;379;p61"/>
          <p:cNvSpPr txBox="1"/>
          <p:nvPr/>
        </p:nvSpPr>
        <p:spPr>
          <a:xfrm>
            <a:off x="777975" y="4091700"/>
            <a:ext cx="545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Augenstein (2021). Towards Explainable Fact-checking. In arxiv.</a:t>
            </a:r>
            <a:endParaRPr sz="900"/>
          </a:p>
        </p:txBody>
      </p:sp>
      <p:pic>
        <p:nvPicPr>
          <p:cNvPr id="380" name="Google Shape;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170125"/>
            <a:ext cx="4488203" cy="27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31400"/>
            <a:ext cx="5649426" cy="317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Propaganda</a:t>
            </a:r>
            <a:endParaRPr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36925"/>
            <a:ext cx="83915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2"/>
          <p:cNvSpPr txBox="1"/>
          <p:nvPr/>
        </p:nvSpPr>
        <p:spPr>
          <a:xfrm>
            <a:off x="608475" y="1051450"/>
            <a:ext cx="737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“The rise of the Internet […] has opened the creation and dissemination of propaganda messages, which were once the province of states and large institutions, to a wide variety of individuals and groups.”</a:t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228600" y="4419600"/>
            <a:ext cx="770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Bolsover, G., &amp; Howard, P. (2017). Computational Propaganda and Political Big Data: Moving Toward a More Critical Research Agenda. Big Data, 5(4), 273–276.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</a:t>
            </a:r>
            <a:r>
              <a:rPr lang="en-GB"/>
              <a:t>Propaganda at Document level</a:t>
            </a:r>
            <a:endParaRPr/>
          </a:p>
        </p:txBody>
      </p:sp>
      <p:sp>
        <p:nvSpPr>
          <p:cNvPr id="394" name="Google Shape;394;p63"/>
          <p:cNvSpPr txBox="1"/>
          <p:nvPr/>
        </p:nvSpPr>
        <p:spPr>
          <a:xfrm>
            <a:off x="58500" y="4181675"/>
            <a:ext cx="90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Johannes Kiesel, Maria Mestre, Rishabh Shukla, Emmanuel Vincent, Payam Adineh, David Corney, Benno Stein, and Martin Potthast. 2019. SemEval-2019 Task 4: Hyperpartisan News Detection. In Proceedings of The 13th International Workshop on Semantic Evaluation (SemEval 2019). 829–839.</a:t>
            </a:r>
            <a:endParaRPr sz="1000"/>
          </a:p>
        </p:txBody>
      </p:sp>
      <p:pic>
        <p:nvPicPr>
          <p:cNvPr id="395" name="Google Shape;3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350" y="881125"/>
            <a:ext cx="5114200" cy="33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Propaganda at Document level</a:t>
            </a:r>
            <a:endParaRPr/>
          </a:p>
        </p:txBody>
      </p:sp>
      <p:sp>
        <p:nvSpPr>
          <p:cNvPr id="401" name="Google Shape;401;p64"/>
          <p:cNvSpPr txBox="1"/>
          <p:nvPr/>
        </p:nvSpPr>
        <p:spPr>
          <a:xfrm>
            <a:off x="58500" y="4296225"/>
            <a:ext cx="90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Johannes Kiesel, Maria Mestre, Rishabh Shukla, Emmanuel Vincent, Payam Adineh, David Corney, Benno Stein, and Martin Potthast. 2019. SemEval-2019 Task 4: Hyperpartisan News Detection. In Proceedings of The 13th International Workshop on Semantic Evaluation (SemEval 2019). 829–839.</a:t>
            </a:r>
            <a:endParaRPr sz="1000"/>
          </a:p>
        </p:txBody>
      </p:sp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25" y="1090675"/>
            <a:ext cx="6300800" cy="27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Detecting Propaganda at Document level</a:t>
            </a:r>
            <a:endParaRPr/>
          </a:p>
        </p:txBody>
      </p:sp>
      <p:sp>
        <p:nvSpPr>
          <p:cNvPr id="408" name="Google Shape;408;p65"/>
          <p:cNvSpPr txBox="1"/>
          <p:nvPr/>
        </p:nvSpPr>
        <p:spPr>
          <a:xfrm>
            <a:off x="58500" y="4186875"/>
            <a:ext cx="90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Johannes Kiesel, Maria Mestre, Rishabh Shukla, Emmanuel Vincent, Payam Adineh, David Corney, Benno Stein, and Martin Potthast. 2019. SemEval-2019 Task 4: Hyperpartisan News Detection. In Proceedings of The 13th International Workshop on Semantic Evaluation (SemEval 2019). 829–839.</a:t>
            </a:r>
            <a:endParaRPr sz="1000"/>
          </a:p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789125"/>
            <a:ext cx="4544475" cy="30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</a:t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Classification tasks: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Natural Language Inference tasks: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1. Towards explainable fact-checking: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https://arxiv.org/pdf/2108.10274.pdf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2. Semeval 2016 task on stance detection: 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https://www.aclweb.org/anthology/S16-1003/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3. Multilingual Stance Detection (Related Work section): 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https://arxiv.org/abs/2101.11978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8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(Cambridge dictionary)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31400"/>
            <a:ext cx="7328426" cy="32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https://en.wikipedia.org/wiki/Fake_news</a:t>
            </a:r>
            <a:r>
              <a:rPr lang="en-GB"/>
              <a:t>)</a:t>
            </a:r>
            <a:r>
              <a:rPr lang="en-GB"/>
              <a:t> 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Fake news</a:t>
            </a:r>
            <a:r>
              <a:rPr lang="en-GB" sz="1600"/>
              <a:t> is a neologism often used to refer to fabricated news. This type of news, found in traditional news, </a:t>
            </a:r>
            <a:r>
              <a:rPr b="1" lang="en-GB" sz="1600"/>
              <a:t>social media or fake news websites</a:t>
            </a:r>
            <a:r>
              <a:rPr lang="en-GB" sz="1600"/>
              <a:t>, has no basis in fact, but is presented as being factually accurate.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Fake news</a:t>
            </a:r>
            <a:r>
              <a:rPr lang="en-GB" sz="1600"/>
              <a:t> is a type of </a:t>
            </a:r>
            <a:r>
              <a:rPr b="1" lang="en-GB" sz="1600"/>
              <a:t>yellow journalism</a:t>
            </a:r>
            <a:r>
              <a:rPr lang="en-GB" sz="1600"/>
              <a:t> or propaganda that consists of deliberate disinformation or hoaxes spread via </a:t>
            </a:r>
            <a:r>
              <a:rPr b="1" lang="en-GB" sz="1600"/>
              <a:t>traditional news media</a:t>
            </a:r>
            <a:r>
              <a:rPr lang="en-GB" sz="1600"/>
              <a:t> (print and broadcast) or </a:t>
            </a:r>
            <a:r>
              <a:rPr b="1" lang="en-GB" sz="1600"/>
              <a:t>online social media</a:t>
            </a:r>
            <a:endParaRPr b="1"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Fake news</a:t>
            </a:r>
            <a:r>
              <a:rPr lang="en-GB" sz="1600"/>
              <a:t> is written and published usually with the </a:t>
            </a:r>
            <a:r>
              <a:rPr b="1" lang="en-GB" sz="1600"/>
              <a:t>intent to mislead in order to damage</a:t>
            </a:r>
            <a:r>
              <a:rPr lang="en-GB" sz="1600"/>
              <a:t> an agency, entity, or person, and/or gain financially or politically, often </a:t>
            </a:r>
            <a:r>
              <a:rPr b="1" lang="en-GB" sz="1600"/>
              <a:t>using sensationalist, dishonest, or outright fabricated headlines to increase readership</a:t>
            </a:r>
            <a:r>
              <a:rPr lang="en-GB" sz="1600"/>
              <a:t>. Similarly, clickbait stories and headlines earn advertising revenue from this activity.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news (news one person does not like) 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70125"/>
            <a:ext cx="6418324" cy="29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5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 of Fake news	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09575"/>
            <a:ext cx="5579048" cy="362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LTAP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